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21" r:id="rId1"/>
  </p:sldMasterIdLst>
  <p:notesMasterIdLst>
    <p:notesMasterId r:id="rId23"/>
  </p:notesMasterIdLst>
  <p:sldIdLst>
    <p:sldId id="303" r:id="rId2"/>
    <p:sldId id="315" r:id="rId3"/>
    <p:sldId id="304" r:id="rId4"/>
    <p:sldId id="301" r:id="rId5"/>
    <p:sldId id="257" r:id="rId6"/>
    <p:sldId id="288" r:id="rId7"/>
    <p:sldId id="286" r:id="rId8"/>
    <p:sldId id="258" r:id="rId9"/>
    <p:sldId id="287" r:id="rId10"/>
    <p:sldId id="311" r:id="rId11"/>
    <p:sldId id="314" r:id="rId12"/>
    <p:sldId id="312" r:id="rId13"/>
    <p:sldId id="313" r:id="rId14"/>
    <p:sldId id="302" r:id="rId15"/>
    <p:sldId id="294" r:id="rId16"/>
    <p:sldId id="307" r:id="rId17"/>
    <p:sldId id="265" r:id="rId18"/>
    <p:sldId id="281" r:id="rId19"/>
    <p:sldId id="291" r:id="rId20"/>
    <p:sldId id="306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  <a:srgbClr val="FF6600"/>
    <a:srgbClr val="FF5050"/>
    <a:srgbClr val="0066FF"/>
    <a:srgbClr val="FF5D5D"/>
    <a:srgbClr val="FF8F8F"/>
    <a:srgbClr val="FFD5D5"/>
    <a:srgbClr val="FFB9B9"/>
    <a:srgbClr val="25A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59" autoAdjust="0"/>
    <p:restoredTop sz="94660"/>
  </p:normalViewPr>
  <p:slideViewPr>
    <p:cSldViewPr>
      <p:cViewPr varScale="1">
        <p:scale>
          <a:sx n="69" d="100"/>
          <a:sy n="69" d="100"/>
        </p:scale>
        <p:origin x="9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D6F2CF7-35BA-4AB3-88B9-BAAEC8512E4E}" type="datetimeFigureOut">
              <a:rPr lang="fa-IR" smtClean="0"/>
              <a:pPr/>
              <a:t>14/11/1445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96705A-38E8-4883-9843-137FA879117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E032-64AF-443F-93D8-CD05678268BB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7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E905B-2C05-4800-AC16-9D032A039F8C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321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B113-F0A6-4C8A-A7C4-BD07156039FA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696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A9A3-D112-4EAC-8256-662D55A5EDD8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801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6516-8A67-4A66-85C0-2F0919845419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6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FCEC-7814-4051-975C-B7BC36FA4A7C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054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64CC-6EE0-44D9-ADEC-FB220838B39E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153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B6BE-F410-4FE1-AD7D-E5FDBC09D316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03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3C34-2F89-4AFB-8D32-B83BA7167A5E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232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A6B436-D941-4A01-81DB-F0D6B9E91B63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24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2516-A537-4222-A960-E3AD2DE52AFC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9537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DE1084-18BF-4CC0-BCE5-DEE1004D8C09}" type="datetime8">
              <a:rPr lang="fa-IR" smtClean="0"/>
              <a:pPr/>
              <a:t>21 مه 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75743-879A-44A4-9263-9DE3E0A0BE64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46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hf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2204864"/>
            <a:ext cx="80298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>
                <a:solidFill>
                  <a:schemeClr val="bg1"/>
                </a:solidFill>
                <a:cs typeface="B Titr" panose="00000700000000000000" pitchFamily="2" charset="-78"/>
              </a:rPr>
              <a:t>الگوی ارائه پروپوزال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solidFill>
                  <a:srgbClr val="92D050"/>
                </a:solidFill>
                <a:cs typeface="B Titr" panose="00000700000000000000" pitchFamily="2" charset="-78"/>
              </a:rPr>
              <a:t>طبق مصوبه هیات رییسه، از تاریخ  </a:t>
            </a:r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31 </a:t>
            </a:r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اردیبهشت </a:t>
            </a:r>
            <a:r>
              <a:rPr lang="fa-IR" sz="2000" dirty="0" smtClean="0">
                <a:solidFill>
                  <a:srgbClr val="FF0000"/>
                </a:solidFill>
                <a:cs typeface="B Titr" panose="00000700000000000000" pitchFamily="2" charset="-78"/>
              </a:rPr>
              <a:t>1</a:t>
            </a:r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403</a:t>
            </a:r>
            <a:r>
              <a:rPr lang="fa-IR" sz="2000" dirty="0" smtClean="0">
                <a:solidFill>
                  <a:srgbClr val="92D050"/>
                </a:solidFill>
                <a:cs typeface="B Titr" panose="00000700000000000000" pitchFamily="2" charset="-78"/>
              </a:rPr>
              <a:t> ارائه پروپوزال در جلسه دفاع از پروپوزال/شورای پژوهشی بر اساس این الگو می‌باشد.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73293" y="1124744"/>
            <a:ext cx="2016224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400" dirty="0" smtClean="0">
                <a:cs typeface="B Zar" panose="00000400000000000000" pitchFamily="2" charset="-78"/>
              </a:rPr>
              <a:t>دانشگاه علوم پزشکی کاشان</a:t>
            </a:r>
          </a:p>
          <a:p>
            <a:pPr algn="ctr" rtl="1"/>
            <a:r>
              <a:rPr lang="fa-IR" sz="1400" dirty="0" smtClean="0">
                <a:cs typeface="B Zar" panose="00000400000000000000" pitchFamily="2" charset="-78"/>
              </a:rPr>
              <a:t>دانشکده دندانپزشکی/معاونت پژوهشی</a:t>
            </a:r>
            <a:endParaRPr lang="fa-IR" sz="1400" dirty="0">
              <a:cs typeface="B Zar" panose="000004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956376" y="306016"/>
            <a:ext cx="630324" cy="66792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657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10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4088" y="260648"/>
            <a:ext cx="296587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800"/>
              </a:spcAft>
            </a:pPr>
            <a:r>
              <a:rPr lang="ar-SA" sz="2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معيارهاي ورود و خروج مطالعه</a:t>
            </a:r>
            <a:endParaRPr lang="fa-IR" sz="2000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896036" y="1628800"/>
          <a:ext cx="3708412" cy="3960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3450103068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معیارهای ورود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1715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64619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81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4779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2165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81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620541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DD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6239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81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69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096061" y="1628800"/>
          <a:ext cx="3708412" cy="3960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val="3450103068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معیارهای خروج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1715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464619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444779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82165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620541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D5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66239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rgbClr val="FF8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68030" y="332656"/>
            <a:ext cx="1382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جدول متغيرها </a:t>
            </a:r>
            <a:endParaRPr lang="en-US" b="1" dirty="0">
              <a:solidFill>
                <a:srgbClr val="0000FF"/>
              </a:solidFill>
              <a:cs typeface="B Titr" pitchFamily="2" charset="-7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403648" y="764704"/>
          <a:ext cx="6912765" cy="4381595"/>
        </p:xfrm>
        <a:graphic>
          <a:graphicData uri="http://schemas.openxmlformats.org/drawingml/2006/table">
            <a:tbl>
              <a:tblPr rtl="1"/>
              <a:tblGrid>
                <a:gridCol w="495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5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7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308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7598">
                <a:tc rowSpan="2"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رديف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27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عنوان متغير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050" b="1">
                          <a:latin typeface="Tahoma"/>
                          <a:ea typeface="SimSun"/>
                          <a:cs typeface="B Titr" pitchFamily="2" charset="-78"/>
                        </a:rPr>
                        <a:t>نوع (نقش) متغير</a:t>
                      </a:r>
                      <a:endParaRPr lang="en-US" sz="180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050" b="1">
                          <a:latin typeface="Tahoma"/>
                          <a:ea typeface="SimSun"/>
                          <a:cs typeface="B Titr" pitchFamily="2" charset="-78"/>
                        </a:rPr>
                        <a:t>خصوصیات متغیر</a:t>
                      </a:r>
                      <a:endParaRPr lang="en-US" sz="180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مقياس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41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زمينه ای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مخدوش كننده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مستقل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وابسته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كمي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 rtl="0">
                        <a:spcAft>
                          <a:spcPts val="0"/>
                        </a:spcAf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Titr" pitchFamily="2" charset="-78"/>
                        </a:rPr>
                        <a:t>كيفي</a:t>
                      </a:r>
                      <a:endParaRPr lang="en-US" sz="1800" dirty="0">
                        <a:latin typeface="Times New Roman"/>
                        <a:ea typeface="SimSun"/>
                        <a:cs typeface="B Titr" pitchFamily="2" charset="-78"/>
                      </a:endParaRPr>
                    </a:p>
                  </a:txBody>
                  <a:tcPr marL="67922" marR="67922" marT="0" marB="0" vert="vert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1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2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3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4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5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6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7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8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9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dirty="0">
                          <a:latin typeface="Times New Roman"/>
                          <a:ea typeface="SimSun"/>
                          <a:cs typeface="B Nazanin"/>
                        </a:rPr>
                        <a:t>10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759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 smtClean="0">
                          <a:latin typeface="Times New Roman"/>
                          <a:ea typeface="SimSun"/>
                          <a:cs typeface="Arial"/>
                        </a:rPr>
                        <a:t>11</a:t>
                      </a:r>
                      <a:endParaRPr lang="en-US" sz="16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200" dirty="0">
                        <a:latin typeface="Times New Roman"/>
                        <a:ea typeface="SimSun"/>
                        <a:cs typeface="B Nazanin"/>
                      </a:endParaRPr>
                    </a:p>
                  </a:txBody>
                  <a:tcPr marL="67922" marR="6792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11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99590" y="5589240"/>
            <a:ext cx="792087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درصورتیکه تعداد متغییرها زیاد است، آنها را کامل بنویسید، ولی فقط عنوان و نوع متغییر را بیان کنید. به نوع و نقش متغییر دقت کنید.</a:t>
            </a:r>
            <a:endParaRPr lang="fa-IR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10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9878" y="1135580"/>
            <a:ext cx="76328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b="1" dirty="0" smtClean="0">
                <a:solidFill>
                  <a:srgbClr val="0000FF"/>
                </a:solidFill>
                <a:cs typeface="B Titr" pitchFamily="2" charset="-78"/>
              </a:rPr>
              <a:t>روش اجرای طرح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79878" y="688440"/>
            <a:ext cx="439428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12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2933" y="1700808"/>
            <a:ext cx="7361475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مهمترین و بیشترین زمان را باید به این بخش اختصاص دهید.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حتما روش اجرا را مرحله بندی کنید.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فلوچارت هایی که در ادامه آمده است را حتما متناسب با کار خود تکمیل کرده و در سامانه پژوهان نیز وارد کنید.</a:t>
            </a:r>
          </a:p>
          <a:p>
            <a:pPr algn="just" rtl="1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حتما مشخص کنید کدام قسمت از پایان نامه شما برون سپاری دارد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2329" y="3933056"/>
            <a:ext cx="681207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نکته بسیار مهم: توضیح دهید دقیقا </a:t>
            </a:r>
            <a:r>
              <a:rPr lang="fa-IR" b="1" dirty="0" smtClean="0">
                <a:cs typeface="B Titr" panose="00000700000000000000" pitchFamily="2" charset="-78"/>
              </a:rPr>
              <a:t>شما در پایان‌نامه چکار انجام می‌دهید</a:t>
            </a:r>
            <a:r>
              <a:rPr lang="fa-IR" b="1" dirty="0" smtClean="0">
                <a:cs typeface="B Nazanin" panose="00000400000000000000" pitchFamily="2" charset="-78"/>
              </a:rPr>
              <a:t>؟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1- ...،		2- ...،	3- ...،		4-...</a:t>
            </a:r>
            <a:endParaRPr lang="fa-IR" b="1" dirty="0"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1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11560" y="719908"/>
            <a:ext cx="484646" cy="476843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13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96663" y="132226"/>
            <a:ext cx="4905191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مراحل اجرای </a:t>
            </a:r>
            <a:r>
              <a:rPr lang="fa-IR" sz="1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پژوهش‌های توصیفی</a:t>
            </a:r>
            <a:r>
              <a:rPr lang="fa-IR" sz="16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					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مرحله اول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جستجو مقالات از پایگاه بویژه </a:t>
            </a:r>
            <a:r>
              <a:rPr lang="en-US" sz="1600" b="1" dirty="0" err="1" smtClean="0">
                <a:cs typeface="B Nazanin" panose="00000400000000000000" pitchFamily="2" charset="-78"/>
              </a:rPr>
              <a:t>pubmed</a:t>
            </a:r>
            <a:endParaRPr lang="fa-IR" sz="16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مرحله دوم انتخاب پرسشنامه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محل یا مقاله‌ای که پرسشنامه از آن انتخاب شده است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روائی و پایایی پرسشنامه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حیطه‌ها و مقیاس‌ها و زیر مقیاس‌های پرسشنامه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مرحله سوم: گروه ها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گروه‌بندی (مورد و شاهد) و شاخص‌های انتخاب 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چگونگی انجام گروه‌بندی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مرحله چهارم: اجرا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نمونه‌گیری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چگونگی تکمیل پرسشنامه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آگاهی کامل بر جزئیات 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cs typeface="B Nazanin" panose="00000400000000000000" pitchFamily="2" charset="-78"/>
              </a:rPr>
              <a:t>	</a:t>
            </a:r>
            <a:r>
              <a:rPr lang="fa-IR" sz="1600" b="1" dirty="0" smtClean="0">
                <a:cs typeface="B Nazanin" panose="00000400000000000000" pitchFamily="2" charset="-78"/>
              </a:rPr>
              <a:t>زمان و جزئیات چگونگی انجام آن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مرحله پنجم: آنالیز</a:t>
            </a:r>
          </a:p>
        </p:txBody>
      </p:sp>
      <p:pic>
        <p:nvPicPr>
          <p:cNvPr id="18" name="Picture 17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30120" y="4899651"/>
            <a:ext cx="38018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پرسشنامه را نشان دهید.</a:t>
            </a:r>
          </a:p>
          <a:p>
            <a:pPr algn="r" rtl="1">
              <a:lnSpc>
                <a:spcPct val="200000"/>
              </a:lnSpc>
            </a:pPr>
            <a:r>
              <a:rPr lang="fa-IR" sz="1600" dirty="0" smtClean="0">
                <a:cs typeface="B Titr" panose="00000700000000000000" pitchFamily="2" charset="-78"/>
              </a:rPr>
              <a:t>می توانید از طریق </a:t>
            </a:r>
            <a:r>
              <a:rPr lang="en-US" sz="1600" b="1" dirty="0" smtClean="0">
                <a:cs typeface="B Titr" panose="00000700000000000000" pitchFamily="2" charset="-78"/>
              </a:rPr>
              <a:t>Hyperlink</a:t>
            </a:r>
            <a:r>
              <a:rPr lang="fa-IR" sz="1600" b="1" dirty="0" smtClean="0">
                <a:cs typeface="B Titr" panose="00000700000000000000" pitchFamily="2" charset="-78"/>
              </a:rPr>
              <a:t> آن را نشان دهید.</a:t>
            </a:r>
            <a:endParaRPr lang="en-US" sz="16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6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11560" y="692696"/>
            <a:ext cx="484646" cy="504055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14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444" y="1211695"/>
            <a:ext cx="250814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جستجوی و بررسی مقالات</a:t>
            </a:r>
            <a:endParaRPr lang="fa-IR" b="1" dirty="0">
              <a:solidFill>
                <a:srgbClr val="0066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6145" y="1899892"/>
            <a:ext cx="2385359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پرسشنامه </a:t>
            </a:r>
            <a:r>
              <a:rPr lang="fa-IR" sz="1400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(روایی/پایائی)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6614" y="2631838"/>
            <a:ext cx="4588031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جزئیات: تاریخ، زمان، مکان و نحوه تکمیل پرسشنامه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6451" y="1203470"/>
            <a:ext cx="217165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تقسیم‌بندی گروه‌ها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9520" y="1763556"/>
            <a:ext cx="102737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گروه مورد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4663" y="4788351"/>
            <a:ext cx="277665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آنالیز داده‌ها، آزمون آماری  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6451" y="1763556"/>
            <a:ext cx="102737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گروه شاهد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4663" y="4097501"/>
            <a:ext cx="277665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ارزیابی و مقایسه داده‌ها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5" y="3360547"/>
            <a:ext cx="386575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جمع‌آوری مستندات: داده‌ها، عکس، فایل و ...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483" y="6088687"/>
            <a:ext cx="304986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نوشتن مقاله و پایان‌نامه 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5397837"/>
            <a:ext cx="379769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مجددا مرور متون و جستجوی آخرین مقالات</a:t>
            </a:r>
            <a:endParaRPr lang="fa-IR" b="1" dirty="0">
              <a:solidFill>
                <a:srgbClr val="006600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28125" y="497511"/>
            <a:ext cx="3058545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روش اجرای پژوهش در پایان‌نامه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851920" y="1588027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792755" y="860124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492523" y="2295211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236296" y="875068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92523" y="3023920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97469" y="3729879"/>
            <a:ext cx="0" cy="367622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012394" y="4466833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573733" y="2132888"/>
            <a:ext cx="0" cy="498950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709637" y="2132888"/>
            <a:ext cx="0" cy="498950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012394" y="5157683"/>
            <a:ext cx="0" cy="931004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3" idx="1"/>
          </p:cNvCxnSpPr>
          <p:nvPr/>
        </p:nvCxnSpPr>
        <p:spPr>
          <a:xfrm>
            <a:off x="1315475" y="6237312"/>
            <a:ext cx="2651008" cy="36041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315475" y="1412776"/>
            <a:ext cx="91418" cy="4824536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" idx="1"/>
          </p:cNvCxnSpPr>
          <p:nvPr/>
        </p:nvCxnSpPr>
        <p:spPr>
          <a:xfrm flipH="1">
            <a:off x="1406893" y="1396361"/>
            <a:ext cx="1007551" cy="16415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793932" y="5767169"/>
            <a:ext cx="0" cy="321518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1037725" y="398142"/>
            <a:ext cx="34852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6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نقشه مفهومی مراحل اجرا </a:t>
            </a:r>
            <a:r>
              <a:rPr lang="fa-IR" sz="1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پژوهش‌های توصیفی</a:t>
            </a: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حتما این چارت را تکمیل کنید  </a:t>
            </a:r>
            <a:endParaRPr lang="fa-IR" sz="16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6709637" y="1572802"/>
            <a:ext cx="0" cy="190754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573733" y="1588027"/>
            <a:ext cx="0" cy="190754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ounded Rectangle 82"/>
          <p:cNvSpPr/>
          <p:nvPr/>
        </p:nvSpPr>
        <p:spPr>
          <a:xfrm>
            <a:off x="1907705" y="3889264"/>
            <a:ext cx="1795599" cy="34188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محرمانه بودن مستندات</a:t>
            </a:r>
            <a:endParaRPr lang="fa-IR" sz="1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893213" y="3729879"/>
            <a:ext cx="0" cy="190754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6347760" y="3349515"/>
            <a:ext cx="1777071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نمونه‌گیری</a:t>
            </a:r>
            <a:endParaRPr lang="fa-IR" sz="1400" b="1" dirty="0" smtClean="0">
              <a:cs typeface="B Nazanin" panose="00000400000000000000" pitchFamily="2" charset="-78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133828" y="3718847"/>
            <a:ext cx="0" cy="378654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133828" y="3027476"/>
            <a:ext cx="0" cy="336627"/>
          </a:xfrm>
          <a:prstGeom prst="straightConnector1">
            <a:avLst/>
          </a:prstGeom>
          <a:ln w="38100">
            <a:solidFill>
              <a:srgbClr val="00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7" idx="1"/>
            <a:endCxn id="12" idx="3"/>
          </p:cNvCxnSpPr>
          <p:nvPr/>
        </p:nvCxnSpPr>
        <p:spPr>
          <a:xfrm flipH="1">
            <a:off x="5773461" y="3534181"/>
            <a:ext cx="574299" cy="11032"/>
          </a:xfrm>
          <a:prstGeom prst="straightConnector1">
            <a:avLst/>
          </a:prstGeom>
          <a:ln w="3810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450126" y="4396833"/>
            <a:ext cx="1586370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این نقشه یک مثال است: شما مطابق با مطالعه خودتان آن را تنظیم کنید.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734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568" y="687371"/>
            <a:ext cx="412638" cy="465538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15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23729" y="132226"/>
            <a:ext cx="6878126" cy="5774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مراحل اجرا </a:t>
            </a:r>
            <a:r>
              <a:rPr lang="fa-IR" sz="1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پژوهش‌های مداخله، کارآزمائی بالینی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Titr" panose="00000700000000000000" pitchFamily="2" charset="-78"/>
              </a:rPr>
              <a:t>مرحله اول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جستجو مقالات از پایگاه بویژه </a:t>
            </a:r>
            <a:r>
              <a:rPr lang="en-US" sz="1400" b="1" dirty="0" err="1" smtClean="0">
                <a:cs typeface="B Nazanin" panose="00000400000000000000" pitchFamily="2" charset="-78"/>
              </a:rPr>
              <a:t>pubmed</a:t>
            </a:r>
            <a:endParaRPr lang="fa-IR" sz="1400" b="1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Titr" panose="00000700000000000000" pitchFamily="2" charset="-78"/>
              </a:rPr>
              <a:t>مرحله دوم: جزئیات مداخله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نوع مداخله: (بالینی، داروئی، مکمل، میدانی، آزمایشگاهی و ...)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محل مداخله: بیمارستان، کلینیک، آزمایشگاه، دانشکده، گروه و ...)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جزئیات (تمام ریز جزئیات) ابزار مداخله	(مثلا داروی شرکت، دوز، نوبت، زمان تجویز و ...)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تعداد افراد، زمان، مکان، نوبت، دفعات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ثبت جزئیات: فرد ثبت کننده، ارائه چک لیست، پرسشنامه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</a:t>
            </a:r>
            <a:r>
              <a:rPr lang="en-US" sz="1400" b="1" dirty="0" smtClean="0">
                <a:cs typeface="B Nazanin" panose="00000400000000000000" pitchFamily="2" charset="-78"/>
              </a:rPr>
              <a:t>(Blinded)</a:t>
            </a:r>
            <a:r>
              <a:rPr lang="fa-IR" sz="1400" b="1" dirty="0" smtClean="0">
                <a:cs typeface="B Nazanin" panose="00000400000000000000" pitchFamily="2" charset="-78"/>
              </a:rPr>
              <a:t> کوربودن (یک‌سویه، دوسویه) بلی، خیر 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Titr" panose="00000700000000000000" pitchFamily="2" charset="-78"/>
              </a:rPr>
              <a:t>مرحله سوم: گروه‌بندی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گروه‌ها:       الف         ب          ج             (تعیین گروه مورد و شاهد)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</a:t>
            </a:r>
            <a:r>
              <a:rPr lang="fa-IR" sz="1400" b="1" dirty="0">
                <a:cs typeface="B Nazanin" panose="00000400000000000000" pitchFamily="2" charset="-78"/>
              </a:rPr>
              <a:t>چگونگی انجام گروه‌بندی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نمونه‌گیری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>
                <a:cs typeface="B Nazanin" panose="00000400000000000000" pitchFamily="2" charset="-78"/>
              </a:rPr>
              <a:t>	</a:t>
            </a:r>
            <a:r>
              <a:rPr lang="fa-IR" sz="1400" b="1" dirty="0" smtClean="0">
                <a:cs typeface="B Titr" panose="00000700000000000000" pitchFamily="2" charset="-78"/>
              </a:rPr>
              <a:t>مرحله چهارم: مستندات</a:t>
            </a:r>
          </a:p>
          <a:p>
            <a:pPr algn="r" rtl="1"/>
            <a:r>
              <a:rPr lang="fa-IR" sz="1400" b="1" dirty="0" smtClean="0">
                <a:cs typeface="B Nazanin" panose="00000400000000000000" pitchFamily="2" charset="-78"/>
              </a:rPr>
              <a:t>	داده‌ها، عکس، فایل، پرسشنامه: ...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Nazanin" panose="00000400000000000000" pitchFamily="2" charset="-78"/>
              </a:rPr>
              <a:t>	مقایسه گروه‌ها</a:t>
            </a:r>
          </a:p>
          <a:p>
            <a:pPr algn="r" rtl="1">
              <a:lnSpc>
                <a:spcPct val="150000"/>
              </a:lnSpc>
            </a:pPr>
            <a:r>
              <a:rPr lang="fa-IR" sz="1400" b="1" dirty="0" smtClean="0">
                <a:cs typeface="B Titr" panose="00000700000000000000" pitchFamily="2" charset="-78"/>
              </a:rPr>
              <a:t>مرحله پنجم: آنالیز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86" y="5229200"/>
            <a:ext cx="3952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1600" dirty="0" smtClean="0">
                <a:solidFill>
                  <a:srgbClr val="FF0000"/>
                </a:solidFill>
                <a:cs typeface="B Titr" panose="00000700000000000000" pitchFamily="2" charset="-78"/>
              </a:rPr>
              <a:t>هرآنچه فکر می‌کنید باید ارائه شود: مثلا پرسشنامه </a:t>
            </a:r>
          </a:p>
          <a:p>
            <a:pPr algn="r" rtl="1">
              <a:lnSpc>
                <a:spcPct val="200000"/>
              </a:lnSpc>
            </a:pPr>
            <a:r>
              <a:rPr lang="fa-IR" sz="1600" dirty="0" smtClean="0">
                <a:cs typeface="B Titr" panose="00000700000000000000" pitchFamily="2" charset="-78"/>
              </a:rPr>
              <a:t>می توانید از طریق </a:t>
            </a:r>
            <a:r>
              <a:rPr lang="en-US" sz="1600" b="1" dirty="0" smtClean="0">
                <a:cs typeface="B Titr" panose="00000700000000000000" pitchFamily="2" charset="-78"/>
              </a:rPr>
              <a:t>Hyperlink</a:t>
            </a:r>
            <a:r>
              <a:rPr lang="fa-IR" sz="1600" b="1" dirty="0" smtClean="0">
                <a:cs typeface="B Titr" panose="00000700000000000000" pitchFamily="2" charset="-78"/>
              </a:rPr>
              <a:t> آن را نشان دهید.</a:t>
            </a:r>
            <a:endParaRPr lang="en-US" sz="1600" b="1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11560" y="692696"/>
            <a:ext cx="484646" cy="504055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16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44309" y="1209985"/>
            <a:ext cx="294876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جستجوی و بررسی مقالات</a:t>
            </a:r>
            <a:endParaRPr lang="fa-IR" b="1" dirty="0">
              <a:solidFill>
                <a:srgbClr val="006600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3425" y="1966703"/>
            <a:ext cx="1157418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پرسشنامه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45532" y="2597487"/>
            <a:ext cx="4853990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شیوه مداخله، جزئیات: زمان، مکان، نوبت، نوع، مقدار و ...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0368" y="1169119"/>
            <a:ext cx="217165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تقسیم‌بندی گروه‌ها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9084" y="1736667"/>
            <a:ext cx="513688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الف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4663" y="4788351"/>
            <a:ext cx="277665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آنالیز داده‌ها، آزمون آماری  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1110" y="4097501"/>
            <a:ext cx="2980205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مقایسه داده‌ها، محقق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4739" y="3335265"/>
            <a:ext cx="3609876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جمع‌آوری مستندات: </a:t>
            </a:r>
            <a:r>
              <a:rPr lang="fa-IR" sz="1600" b="1" dirty="0" smtClean="0">
                <a:cs typeface="B Nazanin" panose="00000400000000000000" pitchFamily="2" charset="-78"/>
              </a:rPr>
              <a:t>داده‌ها، عکس، فایل و ...</a:t>
            </a:r>
            <a:endParaRPr lang="fa-IR" sz="1600" b="1" dirty="0">
              <a:cs typeface="B Nazanin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6483" y="6088687"/>
            <a:ext cx="304986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نوشتن مقاله و پایان‌نامه 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5397837"/>
            <a:ext cx="379769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مجددا مرور متون و جستجوی آخرین مقالات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07849" y="495801"/>
            <a:ext cx="3058545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6600"/>
                </a:solidFill>
                <a:cs typeface="B Nazanin" panose="00000400000000000000" pitchFamily="2" charset="-78"/>
              </a:rPr>
              <a:t>روش اجرای پژوهش در پایان‌نامه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817875" y="873358"/>
            <a:ext cx="0" cy="336627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198707" y="865133"/>
            <a:ext cx="0" cy="336627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86082" y="2966819"/>
            <a:ext cx="8971" cy="392018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796136" y="4466833"/>
            <a:ext cx="0" cy="336627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7865928" y="2105999"/>
            <a:ext cx="6957" cy="537530"/>
          </a:xfrm>
          <a:prstGeom prst="straightConnector1">
            <a:avLst/>
          </a:prstGeom>
          <a:ln w="3175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318250" y="2088950"/>
            <a:ext cx="0" cy="498950"/>
          </a:xfrm>
          <a:prstGeom prst="straightConnector1">
            <a:avLst/>
          </a:prstGeom>
          <a:ln w="3175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796136" y="5170825"/>
            <a:ext cx="0" cy="931004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13" idx="1"/>
          </p:cNvCxnSpPr>
          <p:nvPr/>
        </p:nvCxnSpPr>
        <p:spPr>
          <a:xfrm>
            <a:off x="1171220" y="6273353"/>
            <a:ext cx="2795263" cy="0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147033" y="1388137"/>
            <a:ext cx="48374" cy="4885216"/>
          </a:xfrm>
          <a:prstGeom prst="line">
            <a:avLst/>
          </a:prstGeom>
          <a:ln w="38100">
            <a:solidFill>
              <a:srgbClr val="00C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1219351" y="1388137"/>
            <a:ext cx="701014" cy="6514"/>
          </a:xfrm>
          <a:prstGeom prst="line">
            <a:avLst/>
          </a:prstGeom>
          <a:ln w="38100">
            <a:solidFill>
              <a:srgbClr val="00C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793932" y="5767169"/>
            <a:ext cx="0" cy="321518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092280" y="1531751"/>
            <a:ext cx="0" cy="190754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865928" y="1531751"/>
            <a:ext cx="0" cy="190754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66883" y="1738045"/>
            <a:ext cx="513688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ب</a:t>
            </a:r>
            <a:endParaRPr lang="fa-IR" b="1" dirty="0">
              <a:cs typeface="B Nazanin" panose="000004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42038" y="1722505"/>
            <a:ext cx="539672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ج</a:t>
            </a:r>
            <a:endParaRPr lang="fa-IR" b="1" dirty="0">
              <a:cs typeface="B Nazanin" panose="00000400000000000000" pitchFamily="2" charset="-78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6470407" y="1538451"/>
            <a:ext cx="0" cy="190754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040710" y="2184537"/>
            <a:ext cx="35751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1400" b="1" dirty="0" smtClean="0">
                <a:cs typeface="B Nazanin" panose="00000400000000000000" pitchFamily="2" charset="-78"/>
              </a:rPr>
              <a:t>کوربودن  </a:t>
            </a:r>
            <a:r>
              <a:rPr lang="en-US" sz="1400" b="1" dirty="0" smtClean="0">
                <a:cs typeface="B Nazanin" panose="00000400000000000000" pitchFamily="2" charset="-78"/>
              </a:rPr>
              <a:t>(</a:t>
            </a:r>
            <a:r>
              <a:rPr lang="en-US" sz="1400" b="1" dirty="0">
                <a:cs typeface="B Nazanin" panose="00000400000000000000" pitchFamily="2" charset="-78"/>
              </a:rPr>
              <a:t>Blinded</a:t>
            </a:r>
            <a:r>
              <a:rPr lang="en-US" sz="1400" b="1" dirty="0" smtClean="0">
                <a:cs typeface="B Nazanin" panose="00000400000000000000" pitchFamily="2" charset="-78"/>
              </a:rPr>
              <a:t>)</a:t>
            </a:r>
            <a:r>
              <a:rPr lang="fa-IR" sz="1400" b="1" dirty="0" smtClean="0">
                <a:cs typeface="B Nazanin" panose="00000400000000000000" pitchFamily="2" charset="-78"/>
              </a:rPr>
              <a:t>  (یک‌سویه، دوسویه) </a:t>
            </a:r>
            <a:r>
              <a:rPr lang="fa-IR" sz="1400" b="1" dirty="0">
                <a:cs typeface="B Nazanin" panose="00000400000000000000" pitchFamily="2" charset="-78"/>
              </a:rPr>
              <a:t>بلی، </a:t>
            </a:r>
            <a:r>
              <a:rPr lang="fa-IR" sz="1400" b="1" dirty="0" smtClean="0">
                <a:cs typeface="B Nazanin" panose="00000400000000000000" pitchFamily="2" charset="-78"/>
              </a:rPr>
              <a:t>خیر</a:t>
            </a:r>
            <a:endParaRPr lang="fa-IR" sz="1400" b="1" dirty="0">
              <a:cs typeface="B Nazanin" panose="000004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40710" y="3344760"/>
            <a:ext cx="3807328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ارزیابی: </a:t>
            </a:r>
            <a:r>
              <a:rPr lang="fa-IR" sz="1600" b="1" dirty="0" smtClean="0">
                <a:cs typeface="B Nazanin" panose="00000400000000000000" pitchFamily="2" charset="-78"/>
              </a:rPr>
              <a:t>آزمایشگاه، یافته بالینی، ابزار، زمان، مکان</a:t>
            </a:r>
            <a:endParaRPr lang="fa-IR" sz="1400" b="1" dirty="0">
              <a:cs typeface="B Nazanin" panose="00000400000000000000" pitchFamily="2" charset="-78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026538" y="2107377"/>
            <a:ext cx="0" cy="498950"/>
          </a:xfrm>
          <a:prstGeom prst="straightConnector1">
            <a:avLst/>
          </a:prstGeom>
          <a:ln w="3175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574663" y="3735528"/>
            <a:ext cx="0" cy="360263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833661" y="3737238"/>
            <a:ext cx="0" cy="360263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1907705" y="3889264"/>
            <a:ext cx="1795599" cy="34188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1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محرمانه بودن مستندات</a:t>
            </a:r>
            <a:endParaRPr lang="fa-IR" sz="1400" b="1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771800" y="3728169"/>
            <a:ext cx="0" cy="190754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186765" y="1607060"/>
            <a:ext cx="8971" cy="392018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868534" y="2976649"/>
            <a:ext cx="8971" cy="392018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62632" y="175173"/>
            <a:ext cx="4421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1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نقشه مفهومی مراحل اجرا </a:t>
            </a:r>
            <a:r>
              <a:rPr lang="fa-IR" sz="1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پژوهش‌های مداخله‌ای/کارآزمایی بالینی</a:t>
            </a:r>
          </a:p>
          <a:p>
            <a:pPr algn="ctr"/>
            <a:r>
              <a:rPr lang="fa-IR" sz="14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حتما این چارت را تکمیل کنید  </a:t>
            </a:r>
            <a:endParaRPr lang="fa-IR" sz="1400" b="1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4" name="Picture 4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48" name="TextBox 47"/>
          <p:cNvSpPr txBox="1"/>
          <p:nvPr/>
        </p:nvSpPr>
        <p:spPr>
          <a:xfrm>
            <a:off x="2668862" y="2590126"/>
            <a:ext cx="1022638" cy="369332"/>
          </a:xfrm>
          <a:prstGeom prst="rect">
            <a:avLst/>
          </a:prstGeom>
          <a:noFill/>
          <a:ln>
            <a:solidFill>
              <a:srgbClr val="00C4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b="1" dirty="0" smtClean="0">
                <a:cs typeface="B Nazanin" panose="00000400000000000000" pitchFamily="2" charset="-78"/>
              </a:rPr>
              <a:t>نمونه‌گیری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270326" y="2954830"/>
            <a:ext cx="8971" cy="392018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8" idx="3"/>
          </p:cNvCxnSpPr>
          <p:nvPr/>
        </p:nvCxnSpPr>
        <p:spPr>
          <a:xfrm flipV="1">
            <a:off x="3691500" y="2772909"/>
            <a:ext cx="339365" cy="1883"/>
          </a:xfrm>
          <a:prstGeom prst="straightConnector1">
            <a:avLst/>
          </a:prstGeom>
          <a:ln w="38100">
            <a:solidFill>
              <a:srgbClr val="00C4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195736" y="2338648"/>
            <a:ext cx="0" cy="1008583"/>
          </a:xfrm>
          <a:prstGeom prst="straightConnector1">
            <a:avLst/>
          </a:prstGeom>
          <a:ln w="38100">
            <a:solidFill>
              <a:srgbClr val="00C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450126" y="4396833"/>
            <a:ext cx="1586370" cy="21698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Titr" panose="00000700000000000000" pitchFamily="2" charset="-78"/>
              </a:rPr>
              <a:t>این نقشه یک مثال است: شما مطابق با مطالعه خودتان آن را تنظیم کنید.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67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7864" y="2708920"/>
            <a:ext cx="5190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روش تجزيه و تحليل داده ها و بررسي </a:t>
            </a:r>
            <a:r>
              <a:rPr lang="ar-SA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آماري</a:t>
            </a:r>
            <a:endParaRPr lang="fa-IR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itchFamily="2" charset="-78"/>
            </a:endParaRPr>
          </a:p>
          <a:p>
            <a:pPr algn="r"/>
            <a:r>
              <a:rPr lang="fa-IR" b="1" dirty="0" smtClean="0">
                <a:latin typeface="Times New Roman" panose="02020603050405020304" pitchFamily="18" charset="0"/>
                <a:cs typeface="B Lotus" panose="00000400000000000000" pitchFamily="2" charset="-78"/>
              </a:rPr>
              <a:t>با راهنمایی استاد راهنما یا مشاور آماری نوشته شود</a:t>
            </a:r>
            <a:endParaRPr lang="en-US" b="1" dirty="0">
              <a:cs typeface="B Lotus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175" y="4077072"/>
            <a:ext cx="7184032" cy="11310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>
                <a:solidFill>
                  <a:srgbClr val="0000FF"/>
                </a:solidFill>
                <a:cs typeface="B Titr" pitchFamily="2" charset="-78"/>
              </a:rPr>
              <a:t>ملاحظات اخلاقي 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>
                <a:cs typeface="B Nazanin" panose="00000400000000000000" pitchFamily="2" charset="-78"/>
              </a:rPr>
              <a:t>ضروریست دقیقا شماره کدهای اخلاقی مرتبط با پژوهش خود را در پروپوزال ذکر کنید.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1560" y="733346"/>
            <a:ext cx="448816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17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02175" y="476672"/>
            <a:ext cx="2125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itchFamily="2" charset="-78"/>
              </a:rPr>
              <a:t>جدول زمان‌بندی:</a:t>
            </a:r>
            <a:endParaRPr lang="en-US" sz="2400" b="1" dirty="0">
              <a:solidFill>
                <a:srgbClr val="0000FF"/>
              </a:solidFill>
              <a:cs typeface="B Titr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06580"/>
              </p:ext>
            </p:extLst>
          </p:nvPr>
        </p:nvGraphicFramePr>
        <p:xfrm>
          <a:off x="611560" y="1563015"/>
          <a:ext cx="8136905" cy="1656185"/>
        </p:xfrm>
        <a:graphic>
          <a:graphicData uri="http://schemas.openxmlformats.org/drawingml/2006/table">
            <a:tbl>
              <a:tblPr rtl="1"/>
              <a:tblGrid>
                <a:gridCol w="1919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093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31237"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 dirty="0">
                          <a:latin typeface="Times New Roman"/>
                          <a:ea typeface="SimSun"/>
                          <a:cs typeface="B Nazanin"/>
                        </a:rPr>
                        <a:t>فعاليت هاي اجرايي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زمان كل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800" b="1">
                          <a:latin typeface="Times New Roman"/>
                          <a:ea typeface="SimSun"/>
                          <a:cs typeface="B Nazanin"/>
                        </a:rPr>
                        <a:t>زمان اجرا به ماه</a:t>
                      </a:r>
                      <a:endParaRPr lang="en-US" sz="11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37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1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2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3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4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5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6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7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8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9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10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11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100" b="1">
                          <a:latin typeface="Times New Roman"/>
                          <a:ea typeface="SimSun"/>
                          <a:cs typeface="B Nazanin"/>
                        </a:rPr>
                        <a:t>12</a:t>
                      </a:r>
                      <a:endParaRPr lang="en-US" sz="180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Nazanin"/>
                        </a:rPr>
                        <a:t>جمع آوري اطلاعات، تكميل پرسشنامه و ورود به نرم افزار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  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ماه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Nazanin"/>
                        </a:rPr>
                        <a:t>تجزيه و تحليل اطلاعات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  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ماه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13385" algn="l"/>
                        </a:tabLst>
                      </a:pPr>
                      <a:r>
                        <a:rPr lang="fa-IR" sz="1050" b="1" dirty="0">
                          <a:latin typeface="Tahoma"/>
                          <a:ea typeface="SimSun"/>
                          <a:cs typeface="B Nazanin"/>
                        </a:rPr>
                        <a:t>بازنگري و نتيجه گيري و نگارش متن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  </a:t>
                      </a:r>
                      <a:r>
                        <a:rPr lang="fa-IR" sz="1400" dirty="0" smtClean="0">
                          <a:latin typeface="Times New Roman"/>
                          <a:ea typeface="Times New Roman"/>
                          <a:cs typeface="B Nazanin"/>
                        </a:rPr>
                        <a:t>ماه</a:t>
                      </a:r>
                      <a:endParaRPr lang="en-US" sz="1800" dirty="0">
                        <a:latin typeface="Times New Roman"/>
                        <a:ea typeface="SimSun"/>
                        <a:cs typeface="Arial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400" dirty="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5327" marR="653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560" y="734986"/>
            <a:ext cx="501588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18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640" y="4797152"/>
            <a:ext cx="716844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مهمترین چالش‌ها و مشکلات پایان‌نامه خود را نام ببرید.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cs typeface="B Nazanin" panose="00000400000000000000" pitchFamily="2" charset="-78"/>
              </a:rPr>
              <a:t>1- ...	2- ...	3- ...	4- ...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95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9276" y="672749"/>
            <a:ext cx="414548" cy="553620"/>
          </a:xfrm>
        </p:spPr>
        <p:txBody>
          <a:bodyPr/>
          <a:lstStyle/>
          <a:p>
            <a:pPr algn="ctr"/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 algn="ctr"/>
              <a:t>19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376" y="764704"/>
            <a:ext cx="64520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cs typeface="B Nazanin" panose="00000400000000000000" pitchFamily="2" charset="-78"/>
              </a:rPr>
              <a:t>عکس گواهی شرکت در کارگاه اخلاق را در اینجا قرار دهید.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5085184"/>
            <a:ext cx="820891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000" b="1" dirty="0" smtClean="0">
                <a:cs typeface="B Nazanin" panose="00000400000000000000" pitchFamily="2" charset="-78"/>
              </a:rPr>
              <a:t>عناوین دیگر کارگاه‌های مرتبط با پایان‌نامه و فعالیت پژوهشی که شرکت کرده‌اید را بنویسید.</a:t>
            </a:r>
            <a:endParaRPr lang="fa-IR" sz="2000" b="1" dirty="0">
              <a:cs typeface="B Nazanin" panose="000004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52799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52799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5098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به نام خداوند بخشاینده بخشایشگر</a:t>
            </a:r>
            <a:endParaRPr lang="fa-I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64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11228" y="692697"/>
            <a:ext cx="584978" cy="574858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20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2807" y="698704"/>
            <a:ext cx="7669121" cy="46628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آغاز یک پژوهش نظیر پایان‌نامه پس از دریافت کد اخلاق است.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دقت کنید: پس از دریافت کد اخلاق عنوان پروپوزال شما به فارسی و انگلیسی در </a:t>
            </a:r>
            <a:r>
              <a:rPr lang="fa-IR" b="1" dirty="0">
                <a:solidFill>
                  <a:srgbClr val="0000FF"/>
                </a:solidFill>
                <a:cs typeface="B Nazanin" panose="00000400000000000000" pitchFamily="2" charset="-78"/>
              </a:rPr>
              <a:t>سامانه ملی اخلاق در پژوهش‌های زیست </a:t>
            </a:r>
            <a:r>
              <a:rPr lang="fa-IR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پزشکی به آدرس: </a:t>
            </a:r>
            <a:r>
              <a:rPr lang="en-US" b="1" dirty="0">
                <a:solidFill>
                  <a:srgbClr val="0000FF"/>
                </a:solidFill>
                <a:cs typeface="B Nazanin" panose="00000400000000000000" pitchFamily="2" charset="-78"/>
              </a:rPr>
              <a:t>(ethics.research.ac.ir)</a:t>
            </a:r>
            <a:r>
              <a:rPr lang="fa-IR" dirty="0" smtClean="0">
                <a:cs typeface="B Nazanin" panose="00000400000000000000" pitchFamily="2" charset="-78"/>
              </a:rPr>
              <a:t> قابل دسترسی است. 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بر </a:t>
            </a:r>
            <a:r>
              <a:rPr lang="fa-IR" dirty="0">
                <a:cs typeface="B Nazanin" panose="00000400000000000000" pitchFamily="2" charset="-78"/>
              </a:rPr>
              <a:t>اساس آئین نامه موضوع پروپوزال </a:t>
            </a:r>
            <a:r>
              <a:rPr lang="fa-IR" dirty="0">
                <a:cs typeface="B Titr" panose="00000700000000000000" pitchFamily="2" charset="-78"/>
              </a:rPr>
              <a:t>نباید تکراری باشد</a:t>
            </a:r>
            <a:r>
              <a:rPr lang="fa-IR" dirty="0">
                <a:cs typeface="B Nazanin" panose="00000400000000000000" pitchFamily="2" charset="-78"/>
              </a:rPr>
              <a:t>. </a:t>
            </a:r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دانشجویان </a:t>
            </a:r>
            <a:r>
              <a:rPr lang="fa-IR" dirty="0">
                <a:cs typeface="B Nazanin" panose="00000400000000000000" pitchFamily="2" charset="-78"/>
              </a:rPr>
              <a:t>و اساتید راهنما و </a:t>
            </a:r>
            <a:r>
              <a:rPr lang="fa-IR" dirty="0" smtClean="0">
                <a:cs typeface="B Nazanin" panose="00000400000000000000" pitchFamily="2" charset="-78"/>
              </a:rPr>
              <a:t>مشاور </a:t>
            </a:r>
            <a:r>
              <a:rPr lang="fa-IR" dirty="0">
                <a:cs typeface="B Nazanin" panose="00000400000000000000" pitchFamily="2" charset="-78"/>
              </a:rPr>
              <a:t>ی</a:t>
            </a:r>
            <a:r>
              <a:rPr lang="fa-IR" dirty="0" smtClean="0">
                <a:cs typeface="B Nazanin" panose="00000400000000000000" pitchFamily="2" charset="-78"/>
              </a:rPr>
              <a:t>ا </a:t>
            </a:r>
            <a:r>
              <a:rPr lang="fa-IR" dirty="0">
                <a:cs typeface="B Nazanin" panose="00000400000000000000" pitchFamily="2" charset="-78"/>
              </a:rPr>
              <a:t>مراجعه به آدرس فوق از تکراری نبودن موضوع اطمینان حاصل نمایند.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برخی از موضوعات با توجه به زمان، مکان، دانشگاه، بیمارستان، شهر و ... می‌توانند تکرار شوند. تائید آنها با شورای پژوهشی دانشکده است.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Nazanin" panose="00000400000000000000" pitchFamily="2" charset="-78"/>
              </a:rPr>
              <a:t>دانشجویان باید درصورتیکه به هر دلیل موضوع را مشابه انتخاب می‌نمایند: برای مثال:</a:t>
            </a:r>
          </a:p>
          <a:p>
            <a:pPr algn="just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	</a:t>
            </a:r>
            <a:r>
              <a:rPr lang="fa-IR" dirty="0" smtClean="0">
                <a:cs typeface="B Nazanin" panose="00000400000000000000" pitchFamily="2" charset="-78"/>
              </a:rPr>
              <a:t>موضوعاتی که مرتبط با زمان، مکان، دانشکده، بیمارستان، کلینیک، شهر، کشور و ... یکسان است. موضوعات مشابه را در پروپوزال و در جلسه شورای پژوهشی عنوان کنند، دلائل و ضرورت تکراری بودن بیان گردد.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5" y="5361519"/>
            <a:ext cx="63633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 smtClean="0">
                <a:cs typeface="B Titr" panose="00000700000000000000" pitchFamily="2" charset="-78"/>
              </a:rPr>
              <a:t>خود اظهاری </a:t>
            </a:r>
            <a:r>
              <a:rPr lang="fa-IR" sz="14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دانشجویان</a:t>
            </a:r>
            <a:r>
              <a:rPr lang="fa-IR" sz="1400" dirty="0" smtClean="0">
                <a:cs typeface="B Titr" panose="00000700000000000000" pitchFamily="2" charset="-78"/>
              </a:rPr>
              <a:t> در سامانه پژوهان و هنگام ارائه پروپوزال در شورا:</a:t>
            </a:r>
          </a:p>
          <a:p>
            <a:pPr algn="r" rtl="1">
              <a:lnSpc>
                <a:spcPct val="150000"/>
              </a:lnSpc>
            </a:pPr>
            <a:r>
              <a:rPr lang="fa-IR" dirty="0">
                <a:cs typeface="B Titr" panose="00000700000000000000" pitchFamily="2" charset="-78"/>
              </a:rPr>
              <a:t>	</a:t>
            </a:r>
            <a:r>
              <a:rPr lang="fa-IR" dirty="0" smtClean="0">
                <a:cs typeface="B Titr" panose="00000700000000000000" pitchFamily="2" charset="-78"/>
              </a:rPr>
              <a:t>	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اعلام می‌نمایم موضوع پروپوزال اینجانب تکراری نیست.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63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2924944"/>
            <a:ext cx="7635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4800" b="1" dirty="0" smtClean="0">
                <a:solidFill>
                  <a:srgbClr val="0000FF"/>
                </a:solidFill>
                <a:latin typeface="IranNastaliq" pitchFamily="18" charset="0"/>
                <a:cs typeface="B Nazanin Outline" panose="00000400000000000000" pitchFamily="2" charset="-78"/>
              </a:rPr>
              <a:t>با تشکر از   توجه شما</a:t>
            </a:r>
            <a:endParaRPr lang="en-US" sz="4800" b="1" dirty="0">
              <a:solidFill>
                <a:srgbClr val="0000FF"/>
              </a:solidFill>
              <a:latin typeface="IranNastaliq" pitchFamily="18" charset="0"/>
              <a:cs typeface="B Nazanin Outline" panose="00000400000000000000" pitchFamily="2" charset="-78"/>
            </a:endParaRPr>
          </a:p>
        </p:txBody>
      </p:sp>
      <p:sp>
        <p:nvSpPr>
          <p:cNvPr id="26626" name="AutoShape 2" descr="رتبه لازم قبولی پزشکی 98 پردیس خودگردان علوم پزشکی کاشان "/>
          <p:cNvSpPr>
            <a:spLocks noChangeAspect="1" noChangeArrowheads="1"/>
          </p:cNvSpPr>
          <p:nvPr/>
        </p:nvSpPr>
        <p:spPr bwMode="auto">
          <a:xfrm>
            <a:off x="8355013" y="-1371600"/>
            <a:ext cx="5143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21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258" y="1379576"/>
            <a:ext cx="8357221" cy="39818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>
                <a:cs typeface="B Nazanin" panose="00000400000000000000" pitchFamily="2" charset="-78"/>
              </a:rPr>
              <a:t>این الگو به منظور راهنمائی برای </a:t>
            </a:r>
            <a:r>
              <a:rPr lang="fa-IR" sz="1350" b="1" dirty="0" smtClean="0">
                <a:cs typeface="B Nazanin" panose="00000400000000000000" pitchFamily="2" charset="-78"/>
              </a:rPr>
              <a:t>ارائه پروپوزال در جلسه شورای پژوهشی دانشکده دندانپزشکی دانشگاه علوم پزشکی کاشان تهیه </a:t>
            </a:r>
            <a:r>
              <a:rPr lang="fa-IR" sz="1350" b="1" dirty="0">
                <a:cs typeface="B Nazanin" panose="00000400000000000000" pitchFamily="2" charset="-78"/>
              </a:rPr>
              <a:t>شده است</a:t>
            </a:r>
            <a:r>
              <a:rPr lang="fa-IR" sz="1350" b="1" dirty="0" smtClean="0">
                <a:cs typeface="B Nazanin" panose="00000400000000000000" pitchFamily="2" charset="-78"/>
              </a:rPr>
              <a:t>. </a:t>
            </a: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لطفا بدون تغییر در فرمت از همین الگو استفاده کنید.</a:t>
            </a:r>
            <a:endParaRPr lang="fa-IR" sz="1350" b="1" dirty="0">
              <a:solidFill>
                <a:srgbClr val="0000FF"/>
              </a:solidFill>
              <a:cs typeface="B Titr" panose="00000700000000000000" pitchFamily="2" charset="-78"/>
            </a:endParaRP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 smtClean="0">
                <a:cs typeface="B Nazanin" panose="00000400000000000000" pitchFamily="2" charset="-78"/>
              </a:rPr>
              <a:t>در </a:t>
            </a:r>
            <a:r>
              <a:rPr lang="fa-IR" sz="1350" b="1" dirty="0">
                <a:cs typeface="B Nazanin" panose="00000400000000000000" pitchFamily="2" charset="-78"/>
              </a:rPr>
              <a:t>هر اسلاید بیشتر از 8 سطر و در هر سطر بیشتر از 8 کلمه نباشد. (عدد 8 و 8 استاندارد یک اسلاید در </a:t>
            </a:r>
            <a:r>
              <a:rPr lang="en-US" sz="1350" b="1" dirty="0">
                <a:cs typeface="B Nazanin" panose="00000400000000000000" pitchFamily="2" charset="-78"/>
              </a:rPr>
              <a:t>power point</a:t>
            </a:r>
            <a:r>
              <a:rPr lang="fa-IR" sz="1350" b="1" dirty="0">
                <a:cs typeface="B Nazanin" panose="00000400000000000000" pitchFamily="2" charset="-78"/>
              </a:rPr>
              <a:t> است).</a:t>
            </a: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0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زمان ارائه پروپوزال شما 8 دقیقه </a:t>
            </a:r>
            <a:r>
              <a:rPr lang="fa-IR" sz="1400" b="1" dirty="0" smtClean="0">
                <a:cs typeface="B Nazanin" panose="00000400000000000000" pitchFamily="2" charset="-78"/>
              </a:rPr>
              <a:t>است، لطفا زمان را مدیریت کنید.</a:t>
            </a:r>
            <a:endParaRPr lang="fa-IR" sz="1400" b="1" dirty="0">
              <a:cs typeface="B Nazanin" panose="00000400000000000000" pitchFamily="2" charset="-78"/>
            </a:endParaRP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 smtClean="0">
                <a:cs typeface="B Nazanin" panose="00000400000000000000" pitchFamily="2" charset="-78"/>
              </a:rPr>
              <a:t>در </a:t>
            </a:r>
            <a:r>
              <a:rPr lang="fa-IR" sz="1350" b="1" dirty="0">
                <a:cs typeface="B Nazanin" panose="00000400000000000000" pitchFamily="2" charset="-78"/>
              </a:rPr>
              <a:t>اسلایدها مطالب را از </a:t>
            </a:r>
            <a:r>
              <a:rPr lang="fa-IR" sz="1350" b="1" dirty="0" smtClean="0">
                <a:cs typeface="B Nazanin" panose="00000400000000000000" pitchFamily="2" charset="-78"/>
              </a:rPr>
              <a:t>پروپوزال </a:t>
            </a:r>
            <a:r>
              <a:rPr lang="en-US" sz="1350" b="1" dirty="0" smtClean="0">
                <a:cs typeface="B Nazanin" panose="00000400000000000000" pitchFamily="2" charset="-78"/>
              </a:rPr>
              <a:t> </a:t>
            </a:r>
            <a:r>
              <a:rPr lang="en-US" sz="1350" b="1" dirty="0">
                <a:cs typeface="B Nazanin" panose="00000400000000000000" pitchFamily="2" charset="-78"/>
              </a:rPr>
              <a:t>copy and paste</a:t>
            </a:r>
            <a:r>
              <a:rPr lang="fa-IR" sz="1350" b="1" dirty="0">
                <a:cs typeface="B Nazanin" panose="00000400000000000000" pitchFamily="2" charset="-78"/>
              </a:rPr>
              <a:t> نکنید.</a:t>
            </a: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200" b="1" dirty="0">
                <a:solidFill>
                  <a:srgbClr val="FF0000"/>
                </a:solidFill>
                <a:cs typeface="B Titr" panose="00000700000000000000" pitchFamily="2" charset="-78"/>
              </a:rPr>
              <a:t>شما باید صحبت </a:t>
            </a:r>
            <a:r>
              <a:rPr lang="fa-IR" sz="1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کنید</a:t>
            </a:r>
            <a:r>
              <a:rPr lang="en-US" sz="1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(please presenting)</a:t>
            </a:r>
            <a:r>
              <a:rPr lang="fa-IR" sz="1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، </a:t>
            </a:r>
            <a:r>
              <a:rPr lang="fa-IR" sz="1200" b="1" dirty="0">
                <a:solidFill>
                  <a:srgbClr val="FF0000"/>
                </a:solidFill>
                <a:cs typeface="B Titr" panose="00000700000000000000" pitchFamily="2" charset="-78"/>
              </a:rPr>
              <a:t>از روی اسلایدها </a:t>
            </a:r>
            <a:r>
              <a:rPr lang="fa-IR" sz="12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نخوانید</a:t>
            </a:r>
            <a:r>
              <a:rPr lang="fa-IR" sz="1200" b="1" dirty="0">
                <a:solidFill>
                  <a:srgbClr val="FF0000"/>
                </a:solidFill>
                <a:cs typeface="B Titr" panose="00000700000000000000" pitchFamily="2" charset="-78"/>
              </a:rPr>
              <a:t>. </a:t>
            </a:r>
            <a:r>
              <a:rPr lang="fa-IR" sz="1350" b="1" dirty="0">
                <a:cs typeface="B Nazanin" panose="00000400000000000000" pitchFamily="2" charset="-78"/>
              </a:rPr>
              <a:t>(خواندن از روی </a:t>
            </a:r>
            <a:r>
              <a:rPr lang="fa-IR" sz="1350" b="1" dirty="0" smtClean="0">
                <a:cs typeface="B Nazanin" panose="00000400000000000000" pitchFamily="2" charset="-78"/>
              </a:rPr>
              <a:t>اسلاید نشانه عدم تسلط شما است و </a:t>
            </a:r>
            <a:r>
              <a:rPr lang="fa-IR" sz="1350" b="1" dirty="0">
                <a:cs typeface="B Nazanin" panose="00000400000000000000" pitchFamily="2" charset="-78"/>
              </a:rPr>
              <a:t>برای شنوندگان </a:t>
            </a:r>
            <a:r>
              <a:rPr lang="fa-IR" sz="1350" b="1" dirty="0" smtClean="0">
                <a:cs typeface="B Nazanin" panose="00000400000000000000" pitchFamily="2" charset="-78"/>
              </a:rPr>
              <a:t>خسته‌کننده </a:t>
            </a:r>
            <a:r>
              <a:rPr lang="fa-IR" sz="1350" b="1" dirty="0">
                <a:cs typeface="B Nazanin" panose="00000400000000000000" pitchFamily="2" charset="-78"/>
              </a:rPr>
              <a:t>است).</a:t>
            </a: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 smtClean="0">
                <a:cs typeface="B Nazanin" panose="00000400000000000000" pitchFamily="2" charset="-78"/>
              </a:rPr>
              <a:t>آرام</a:t>
            </a:r>
            <a:r>
              <a:rPr lang="fa-IR" sz="1350" b="1" dirty="0">
                <a:cs typeface="B Nazanin" panose="00000400000000000000" pitchFamily="2" charset="-78"/>
              </a:rPr>
              <a:t>، مفهوم و با صدای بلند و اعتماد به‌نفس صحبت کنید</a:t>
            </a:r>
            <a:r>
              <a:rPr lang="fa-IR" sz="1350" b="1" dirty="0" smtClean="0">
                <a:cs typeface="B Nazanin" panose="00000400000000000000" pitchFamily="2" charset="-78"/>
              </a:rPr>
              <a:t>.</a:t>
            </a: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 smtClean="0">
                <a:cs typeface="B Nazanin" panose="00000400000000000000" pitchFamily="2" charset="-78"/>
              </a:rPr>
              <a:t>بیان مسئله </a:t>
            </a:r>
            <a:r>
              <a:rPr lang="fa-IR" sz="1350" b="1" dirty="0">
                <a:cs typeface="B Nazanin" panose="00000400000000000000" pitchFamily="2" charset="-78"/>
              </a:rPr>
              <a:t>و </a:t>
            </a:r>
            <a:r>
              <a:rPr lang="fa-IR" sz="1350" b="1" dirty="0" smtClean="0">
                <a:cs typeface="B Nazanin" panose="00000400000000000000" pitchFamily="2" charset="-78"/>
              </a:rPr>
              <a:t>مرور </a:t>
            </a:r>
            <a:r>
              <a:rPr lang="fa-IR" sz="1350" b="1" dirty="0">
                <a:cs typeface="B Nazanin" panose="00000400000000000000" pitchFamily="2" charset="-78"/>
              </a:rPr>
              <a:t>متون را چند دقیقه حداکثر </a:t>
            </a:r>
            <a:r>
              <a:rPr lang="fa-IR" sz="1350" b="1" dirty="0" smtClean="0">
                <a:cs typeface="B Nazanin" panose="00000400000000000000" pitchFamily="2" charset="-78"/>
              </a:rPr>
              <a:t>3 </a:t>
            </a:r>
            <a:r>
              <a:rPr lang="fa-IR" sz="1350" b="1" dirty="0">
                <a:cs typeface="B Nazanin" panose="00000400000000000000" pitchFamily="2" charset="-78"/>
              </a:rPr>
              <a:t>دقیقه مطرح کنید، در انتهای این قسمت خیلی خلاصه بگوئید هدف از انجام این پژوهش چیست؟ بیشتر زمان خود را به روش کار اختصاص دهید.</a:t>
            </a:r>
          </a:p>
          <a:p>
            <a:pPr marL="214313" indent="-214313" algn="r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1350" b="1" dirty="0" smtClean="0">
                <a:cs typeface="B Nazanin" panose="00000400000000000000" pitchFamily="2" charset="-78"/>
              </a:rPr>
              <a:t>موارد مهم ارائه یک پروپوزال: بیان مسئله، مرور متون، اهداف، روش کار و متغییرها است</a:t>
            </a:r>
            <a:endParaRPr lang="fa-IR" sz="1350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727" y="1102576"/>
            <a:ext cx="2532185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1350" dirty="0">
                <a:cs typeface="B Titr" panose="00000700000000000000" pitchFamily="2" charset="-78"/>
              </a:rPr>
              <a:t>راهنمائی‌ کلی برای تهیه اسلاید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35259" y="677759"/>
            <a:ext cx="584978" cy="574858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3</a:t>
            </a:fld>
            <a:endParaRPr lang="fa-IR" sz="1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47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1560" y="692696"/>
            <a:ext cx="520824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4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451404" y="551132"/>
            <a:ext cx="709804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fa-IR" sz="16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عنوان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 فارسی</a:t>
            </a:r>
            <a:r>
              <a:rPr lang="ar-SA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itchFamily="2" charset="-78"/>
              </a:rPr>
              <a:t>: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itchFamily="2" charset="-78"/>
            </a:endParaRPr>
          </a:p>
          <a:p>
            <a:pPr algn="ctr"/>
            <a:endParaRPr lang="fa-IR" sz="2400"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/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Titr" pitchFamily="2" charset="-78"/>
              </a:rPr>
              <a:t>عنوان انگلیسی:</a:t>
            </a:r>
          </a:p>
          <a:p>
            <a:pPr lvl="1" algn="r" rtl="1"/>
            <a:endParaRPr lang="fa-IR" sz="2400" b="1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lvl="1" algn="r" rtl="1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استاد راهنما:</a:t>
            </a:r>
          </a:p>
          <a:p>
            <a:pPr lvl="1" algn="r" rtl="1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استاد مشاور:</a:t>
            </a:r>
            <a:r>
              <a:rPr lang="ar-S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 </a:t>
            </a:r>
            <a:endParaRPr lang="fa-IR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Titr" panose="00000700000000000000" pitchFamily="2" charset="-78"/>
            </a:endParaRPr>
          </a:p>
          <a:p>
            <a:pPr lvl="1" algn="r" rtl="1">
              <a:lnSpc>
                <a:spcPct val="200000"/>
              </a:lnSpc>
            </a:pPr>
            <a:r>
              <a:rPr lang="fa-IR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دانشجو:</a:t>
            </a:r>
            <a:r>
              <a:rPr lang="ar-S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     </a:t>
            </a:r>
            <a:r>
              <a:rPr lang="fa-IR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Titr" panose="00000700000000000000" pitchFamily="2" charset="-78"/>
              </a:rPr>
              <a:t>							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2384" y="4581128"/>
            <a:ext cx="74000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1600" dirty="0" smtClean="0">
                <a:solidFill>
                  <a:srgbClr val="009900"/>
                </a:solidFill>
                <a:cs typeface="B Titr" pitchFamily="2" charset="-78"/>
              </a:rPr>
              <a:t>تاریخ ثبت عنوان پروپوزال در سامانه پژوهان:				</a:t>
            </a:r>
          </a:p>
          <a:p>
            <a:pPr algn="r" rtl="1">
              <a:lnSpc>
                <a:spcPct val="200000"/>
              </a:lnSpc>
            </a:pPr>
            <a:r>
              <a:rPr lang="fa-IR" sz="1600" dirty="0">
                <a:solidFill>
                  <a:srgbClr val="009900"/>
                </a:solidFill>
                <a:cs typeface="B Titr" pitchFamily="2" charset="-78"/>
              </a:rPr>
              <a:t>تاریخ ارائه پروپوزال در شواری </a:t>
            </a:r>
            <a:r>
              <a:rPr lang="fa-IR" sz="1600" dirty="0" smtClean="0">
                <a:solidFill>
                  <a:srgbClr val="009900"/>
                </a:solidFill>
                <a:cs typeface="B Titr" pitchFamily="2" charset="-78"/>
              </a:rPr>
              <a:t>پژوهشی گروه </a:t>
            </a:r>
            <a:r>
              <a:rPr lang="fa-IR" sz="1600" dirty="0">
                <a:solidFill>
                  <a:srgbClr val="009900"/>
                </a:solidFill>
                <a:cs typeface="B Titr" pitchFamily="2" charset="-78"/>
              </a:rPr>
              <a:t>مربوطه:</a:t>
            </a:r>
          </a:p>
          <a:p>
            <a:pPr algn="r" rtl="1">
              <a:lnSpc>
                <a:spcPct val="200000"/>
              </a:lnSpc>
            </a:pPr>
            <a:r>
              <a:rPr lang="fa-IR" sz="1200" dirty="0" smtClean="0">
                <a:solidFill>
                  <a:srgbClr val="009900"/>
                </a:solidFill>
                <a:cs typeface="B Titr" pitchFamily="2" charset="-78"/>
              </a:rPr>
              <a:t>آیا طرح تحقیقاتی است؟ 					</a:t>
            </a:r>
          </a:p>
        </p:txBody>
      </p:sp>
    </p:spTree>
    <p:extLst>
      <p:ext uri="{BB962C8B-B14F-4D97-AF65-F5344CB8AC3E}">
        <p14:creationId xmlns:p14="http://schemas.microsoft.com/office/powerpoint/2010/main" val="10934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12160" y="404664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00FF"/>
                </a:solidFill>
                <a:cs typeface="B Titr" pitchFamily="2" charset="-78"/>
              </a:rPr>
              <a:t>بیان مساله </a:t>
            </a:r>
            <a:endParaRPr lang="fa-IR" sz="2400" b="1" dirty="0">
              <a:solidFill>
                <a:srgbClr val="0000FF"/>
              </a:solidFill>
              <a:cs typeface="B Tit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484784"/>
            <a:ext cx="820891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 بیان مساله خیلی خلاصه به موضوع پروپوزال خود اشاره کنید.</a:t>
            </a:r>
          </a:p>
          <a:p>
            <a:pPr algn="r" rtl="1">
              <a:lnSpc>
                <a:spcPct val="200000"/>
              </a:lnSpc>
            </a:pPr>
            <a:r>
              <a:rPr lang="fa-IR" sz="2400" dirty="0">
                <a:latin typeface="Times New Roman" pitchFamily="18" charset="0"/>
                <a:cs typeface="B Nazanin" pitchFamily="2" charset="-78"/>
              </a:rPr>
              <a:t>در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1 یا 2 </a:t>
            </a:r>
            <a:r>
              <a:rPr lang="fa-IR" sz="2400" dirty="0">
                <a:latin typeface="Times New Roman" pitchFamily="18" charset="0"/>
                <a:cs typeface="B Nazanin" pitchFamily="2" charset="-78"/>
              </a:rPr>
              <a:t>اسلاید با توجه به زمانیکه در اختیار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دارید، علت </a:t>
            </a:r>
            <a:r>
              <a:rPr lang="fa-IR" sz="2400" dirty="0">
                <a:latin typeface="Times New Roman" pitchFamily="18" charset="0"/>
                <a:cs typeface="B Nazanin" pitchFamily="2" charset="-78"/>
              </a:rPr>
              <a:t>انتخاب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موضوع، مشکل یا پاسخ به سوالی که با پایان‌نامه شما به آن جواب داده می‌شود را مطرح کنید. </a:t>
            </a:r>
            <a:endParaRPr lang="fa-IR" sz="2400" dirty="0">
              <a:latin typeface="Times New Roman" pitchFamily="18" charset="0"/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در انتها </a:t>
            </a:r>
            <a:r>
              <a:rPr lang="fa-IR" sz="2000" b="1" dirty="0" smtClean="0">
                <a:solidFill>
                  <a:srgbClr val="FF0000"/>
                </a:solidFill>
                <a:latin typeface="Times New Roman" pitchFamily="18" charset="0"/>
                <a:cs typeface="B Titr" pitchFamily="2" charset="-78"/>
              </a:rPr>
              <a:t>به‌طور مشخص و خلاصه در یک جمله دلیل انتخاب موضوع </a:t>
            </a:r>
            <a:r>
              <a:rPr lang="fa-IR" sz="2400" dirty="0" smtClean="0">
                <a:latin typeface="Times New Roman" pitchFamily="18" charset="0"/>
                <a:cs typeface="B Nazanin" pitchFamily="2" charset="-78"/>
              </a:rPr>
              <a:t>را بیان کنید.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3568" y="671188"/>
            <a:ext cx="376808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5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96532" y="5409443"/>
            <a:ext cx="777686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1400" dirty="0" smtClean="0">
                <a:cs typeface="B Nazanin" panose="00000400000000000000" pitchFamily="2" charset="-78"/>
              </a:rPr>
              <a:t>جزئیات مجله و عنوان یکی از </a:t>
            </a:r>
            <a:r>
              <a:rPr lang="fa-IR" sz="1400" b="1" dirty="0" smtClean="0">
                <a:cs typeface="B Nazanin" panose="00000400000000000000" pitchFamily="2" charset="-78"/>
              </a:rPr>
              <a:t>مهمترین و جدیدترین مقالات </a:t>
            </a:r>
            <a:r>
              <a:rPr lang="fa-IR" sz="1400" dirty="0" smtClean="0">
                <a:cs typeface="B Nazanin" panose="00000400000000000000" pitchFamily="2" charset="-78"/>
              </a:rPr>
              <a:t>که به استناد آن موضوع پایان‌نامه خود را انتخاب نموده‌اید را بیاورید. </a:t>
            </a:r>
            <a:endParaRPr lang="fa-IR" sz="1400"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979" y="941005"/>
            <a:ext cx="7272808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2000" b="1" dirty="0" smtClean="0">
                <a:solidFill>
                  <a:srgbClr val="0000FF"/>
                </a:solidFill>
                <a:cs typeface="B Titr" pitchFamily="2" charset="-78"/>
              </a:rPr>
              <a:t>تعریف واژه های کلیدی</a:t>
            </a:r>
          </a:p>
          <a:p>
            <a:pPr algn="r" rtl="1">
              <a:lnSpc>
                <a:spcPct val="250000"/>
              </a:lnSpc>
            </a:pPr>
            <a:r>
              <a:rPr lang="fa-IR" sz="2000" b="1" dirty="0">
                <a:solidFill>
                  <a:srgbClr val="0000FF"/>
                </a:solidFill>
                <a:cs typeface="B Titr" pitchFamily="2" charset="-78"/>
              </a:rPr>
              <a:t>	</a:t>
            </a:r>
            <a:r>
              <a:rPr lang="fa-IR" sz="1600" b="1" dirty="0" smtClean="0">
                <a:cs typeface="B Titr" pitchFamily="2" charset="-78"/>
              </a:rPr>
              <a:t>حتما تعاریف</a:t>
            </a:r>
            <a:r>
              <a:rPr lang="fa-IR" sz="2000" b="1" dirty="0" smtClean="0">
                <a:solidFill>
                  <a:srgbClr val="FF0000"/>
                </a:solidFill>
                <a:cs typeface="B Titr" pitchFamily="2" charset="-78"/>
              </a:rPr>
              <a:t> علمی/عملیاتی </a:t>
            </a:r>
            <a:r>
              <a:rPr lang="fa-IR" sz="1600" b="1" dirty="0" smtClean="0">
                <a:cs typeface="B Titr" pitchFamily="2" charset="-78"/>
              </a:rPr>
              <a:t>آورده شود. 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cs typeface="B Titr" pitchFamily="2" charset="-78"/>
              </a:rPr>
              <a:t>	</a:t>
            </a:r>
            <a:r>
              <a:rPr lang="fa-IR" sz="1600" b="1" dirty="0" smtClean="0">
                <a:cs typeface="B Titr" pitchFamily="2" charset="-78"/>
              </a:rPr>
              <a:t>تعریف علمی: بر اساس </a:t>
            </a:r>
            <a:r>
              <a:rPr lang="en-US" sz="1600" b="1" dirty="0" smtClean="0">
                <a:cs typeface="B Titr" pitchFamily="2" charset="-78"/>
              </a:rPr>
              <a:t>MESH</a:t>
            </a:r>
            <a:r>
              <a:rPr lang="fa-IR" sz="1600" b="1" dirty="0" smtClean="0">
                <a:cs typeface="B Titr" pitchFamily="2" charset="-78"/>
              </a:rPr>
              <a:t> یا به استناد یک مقاله علمی معتبر نوشته شود</a:t>
            </a:r>
          </a:p>
          <a:p>
            <a:pPr algn="r" rtl="1">
              <a:lnSpc>
                <a:spcPct val="250000"/>
              </a:lnSpc>
            </a:pPr>
            <a:r>
              <a:rPr lang="fa-IR" sz="1600" b="1" dirty="0">
                <a:cs typeface="B Titr" pitchFamily="2" charset="-78"/>
              </a:rPr>
              <a:t>	</a:t>
            </a:r>
            <a:r>
              <a:rPr lang="fa-IR" sz="1600" b="1" dirty="0" smtClean="0">
                <a:cs typeface="B Titr" pitchFamily="2" charset="-78"/>
              </a:rPr>
              <a:t>تعریف عملیاتی: آنچه که در حال حاضر مطابق با پژوهش شماست نوشته شود. </a:t>
            </a:r>
            <a:endParaRPr lang="fa-IR" sz="1200" b="1" dirty="0">
              <a:cs typeface="B Titr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8035" y="692696"/>
            <a:ext cx="476944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6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2160" y="189534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400" b="1" dirty="0" smtClean="0">
                <a:solidFill>
                  <a:srgbClr val="0000FF"/>
                </a:solidFill>
                <a:cs typeface="B Titr" pitchFamily="2" charset="-78"/>
              </a:rPr>
              <a:t>مرور متون</a:t>
            </a:r>
            <a:endParaRPr lang="fa-IR" sz="2400" b="1" dirty="0">
              <a:solidFill>
                <a:srgbClr val="0000FF"/>
              </a:solidFill>
              <a:cs typeface="B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73942"/>
              </p:ext>
            </p:extLst>
          </p:nvPr>
        </p:nvGraphicFramePr>
        <p:xfrm>
          <a:off x="2997340" y="3605392"/>
          <a:ext cx="5830267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6014">
                  <a:extLst>
                    <a:ext uri="{9D8B030D-6E8A-4147-A177-3AD203B41FA5}">
                      <a16:colId xmlns:a16="http://schemas.microsoft.com/office/drawing/2014/main" val="1391505611"/>
                    </a:ext>
                  </a:extLst>
                </a:gridCol>
                <a:gridCol w="964704">
                  <a:extLst>
                    <a:ext uri="{9D8B030D-6E8A-4147-A177-3AD203B41FA5}">
                      <a16:colId xmlns:a16="http://schemas.microsoft.com/office/drawing/2014/main" val="2686958817"/>
                    </a:ext>
                  </a:extLst>
                </a:gridCol>
                <a:gridCol w="1825728">
                  <a:extLst>
                    <a:ext uri="{9D8B030D-6E8A-4147-A177-3AD203B41FA5}">
                      <a16:colId xmlns:a16="http://schemas.microsoft.com/office/drawing/2014/main" val="1961557973"/>
                    </a:ext>
                  </a:extLst>
                </a:gridCol>
                <a:gridCol w="1973821">
                  <a:extLst>
                    <a:ext uri="{9D8B030D-6E8A-4147-A177-3AD203B41FA5}">
                      <a16:colId xmlns:a16="http://schemas.microsoft.com/office/drawing/2014/main" val="2733331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نویسنده، سال</a:t>
                      </a:r>
                      <a:endParaRPr lang="fa-IR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کشور/</a:t>
                      </a:r>
                      <a:r>
                        <a:rPr lang="fa-IR" sz="1400" baseline="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 شهر</a:t>
                      </a:r>
                      <a:endParaRPr lang="fa-IR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پژوهش</a:t>
                      </a:r>
                      <a:endParaRPr lang="fa-IR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400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شرح مختصری از روش کار</a:t>
                      </a:r>
                      <a:endParaRPr lang="fa-IR" sz="1400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036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fa-IR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endParaRPr lang="en-US" sz="1100" b="1" i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7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fa-IR" sz="1200" b="1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829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baseline="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16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600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sz="1600" u="non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9585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576" y="702536"/>
            <a:ext cx="340630" cy="501709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7</a:t>
            </a:fld>
            <a:endParaRPr lang="fa-IR" sz="16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0330" y="911210"/>
            <a:ext cx="763284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ارائه یک پروپوزال پژوهشی نیازمند مروری وسیع بر متون قبلی دارد.</a:t>
            </a:r>
          </a:p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حداقل چند مقاله که کاملا مرتبط با موضوع شما باشد و در کشورهای دیگر یا ایران انجام شده است، نتایج آنها را بیآورید. با توجه به نوع مطالعه حداقل 4 تا 5 مقاله ارائه دهید. </a:t>
            </a:r>
          </a:p>
          <a:p>
            <a:pPr algn="just" rtl="1">
              <a:lnSpc>
                <a:spcPct val="150000"/>
              </a:lnSpc>
            </a:pPr>
            <a:r>
              <a:rPr lang="fa-IR" sz="1600" b="1" dirty="0" smtClean="0">
                <a:cs typeface="B Nazanin" panose="00000400000000000000" pitchFamily="2" charset="-78"/>
              </a:rPr>
              <a:t>خیلی خلاصه </a:t>
            </a:r>
            <a:r>
              <a:rPr lang="fa-IR" sz="16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با توجه به زمانیکه در اختیار دارید، فقط به نتایج مقالات دیگران </a:t>
            </a:r>
            <a:r>
              <a:rPr lang="fa-IR" sz="1600" b="1" dirty="0" smtClean="0">
                <a:cs typeface="B Nazanin" panose="00000400000000000000" pitchFamily="2" charset="-78"/>
              </a:rPr>
              <a:t>که مرتبط با کار شما است، اشاره کنید. مرور متون در حقیقت تاکید و تائیدی بر ضرورت اجرای پروپوزال شما است.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3454"/>
              </p:ext>
            </p:extLst>
          </p:nvPr>
        </p:nvGraphicFramePr>
        <p:xfrm>
          <a:off x="1205345" y="3602182"/>
          <a:ext cx="1773382" cy="1843042"/>
        </p:xfrm>
        <a:graphic>
          <a:graphicData uri="http://schemas.openxmlformats.org/drawingml/2006/table">
            <a:tbl>
              <a:tblPr rtl="1"/>
              <a:tblGrid>
                <a:gridCol w="1773382">
                  <a:extLst>
                    <a:ext uri="{9D8B030D-6E8A-4147-A177-3AD203B41FA5}">
                      <a16:colId xmlns:a16="http://schemas.microsoft.com/office/drawing/2014/main" val="682599426"/>
                    </a:ext>
                  </a:extLst>
                </a:gridCol>
              </a:tblGrid>
              <a:tr h="1843042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>
                          <a:cs typeface="B Titr" panose="00000700000000000000" pitchFamily="2" charset="-78"/>
                        </a:rPr>
                        <a:t>نتایج مطالعه</a:t>
                      </a:r>
                      <a:endParaRPr lang="fa-IR" dirty="0">
                        <a:cs typeface="B Titr" panose="00000700000000000000" pitchFamily="2" charset="-78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7738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49698"/>
              </p:ext>
            </p:extLst>
          </p:nvPr>
        </p:nvGraphicFramePr>
        <p:xfrm>
          <a:off x="1233055" y="3990109"/>
          <a:ext cx="1759527" cy="365760"/>
        </p:xfrm>
        <a:graphic>
          <a:graphicData uri="http://schemas.openxmlformats.org/drawingml/2006/table">
            <a:tbl>
              <a:tblPr rtl="1"/>
              <a:tblGrid>
                <a:gridCol w="1759527">
                  <a:extLst>
                    <a:ext uri="{9D8B030D-6E8A-4147-A177-3AD203B41FA5}">
                      <a16:colId xmlns:a16="http://schemas.microsoft.com/office/drawing/2014/main" val="2879729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94169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4844"/>
              </p:ext>
            </p:extLst>
          </p:nvPr>
        </p:nvGraphicFramePr>
        <p:xfrm>
          <a:off x="1200586" y="4696691"/>
          <a:ext cx="1787238" cy="415636"/>
        </p:xfrm>
        <a:graphic>
          <a:graphicData uri="http://schemas.openxmlformats.org/drawingml/2006/table">
            <a:tbl>
              <a:tblPr rtl="1"/>
              <a:tblGrid>
                <a:gridCol w="1787238">
                  <a:extLst>
                    <a:ext uri="{9D8B030D-6E8A-4147-A177-3AD203B41FA5}">
                      <a16:colId xmlns:a16="http://schemas.microsoft.com/office/drawing/2014/main" val="3008748358"/>
                    </a:ext>
                  </a:extLst>
                </a:gridCol>
              </a:tblGrid>
              <a:tr h="415636"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1046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8647" y="1085454"/>
            <a:ext cx="74363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b="1" dirty="0" smtClean="0">
                <a:solidFill>
                  <a:srgbClr val="0000FF"/>
                </a:solidFill>
                <a:cs typeface="B Titr" pitchFamily="2" charset="-78"/>
              </a:rPr>
              <a:t>هدف کلی: مشابه عنوان اصلی نوشته می شود</a:t>
            </a:r>
            <a:endParaRPr lang="fa-IR" sz="2400" b="1" dirty="0">
              <a:solidFill>
                <a:srgbClr val="0000FF"/>
              </a:solidFill>
              <a:cs typeface="B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896253"/>
            <a:ext cx="2592288" cy="4732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>
                <a:solidFill>
                  <a:srgbClr val="0000FF"/>
                </a:solidFill>
                <a:cs typeface="B Titr" pitchFamily="2" charset="-78"/>
              </a:rPr>
              <a:t>اهداف اختصاصی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3568" y="692696"/>
            <a:ext cx="425079" cy="505054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solidFill>
                  <a:schemeClr val="bg1"/>
                </a:solidFill>
                <a:cs typeface="B Titr" panose="00000700000000000000" pitchFamily="2" charset="-78"/>
              </a:rPr>
              <a:pPr/>
              <a:t>8</a:t>
            </a:fld>
            <a:endParaRPr lang="fa-IR" sz="1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1780" y="2132856"/>
            <a:ext cx="5976664" cy="13734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dirty="0" smtClean="0">
                <a:cs typeface="B Titr" panose="00000700000000000000" pitchFamily="2" charset="-78"/>
              </a:rPr>
              <a:t>اگر جملات در اهداف اختصاصی مشترک است یک‌بار هدف را بیان کنید و سپس عنوان کنید برحسب سن، جنس، محل سکونت، میزان تحصیلات و ....</a:t>
            </a:r>
            <a:endParaRPr lang="fa-IR" dirty="0">
              <a:cs typeface="B Titr" panose="000007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388" y="832269"/>
            <a:ext cx="8568952" cy="12464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solidFill>
                  <a:srgbClr val="0000FF"/>
                </a:solidFill>
                <a:cs typeface="B Titr" pitchFamily="2" charset="-78"/>
              </a:rPr>
              <a:t>فرضیه ها/ سوالات پژوهش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>
                <a:solidFill>
                  <a:srgbClr val="0000FF"/>
                </a:solidFill>
                <a:cs typeface="B Titr" pitchFamily="2" charset="-78"/>
              </a:rPr>
              <a:t>	</a:t>
            </a:r>
            <a:r>
              <a:rPr lang="fa-IR" sz="1400" b="1" dirty="0" smtClean="0">
                <a:cs typeface="B Titr" pitchFamily="2" charset="-78"/>
              </a:rPr>
              <a:t>در بسیاری از مطالعات فرضیات و سوال پژوهش مطابق همان اهداف اختصاصی است. در اینجا می توانید مختصر به آن مورد اشاره کنید.(تعداد اهداف و فرضیات بایستی با هم برابر باشد. یعنی برای هر هدف یک سوال یا فرضیه مطرح است)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4388" y="2420888"/>
            <a:ext cx="8424935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250000"/>
              </a:lnSpc>
            </a:pPr>
            <a:r>
              <a:rPr lang="fa-IR" sz="1200" b="1" dirty="0">
                <a:solidFill>
                  <a:srgbClr val="0000FF"/>
                </a:solidFill>
                <a:cs typeface="B Titr" pitchFamily="2" charset="-78"/>
              </a:rPr>
              <a:t>نوع مطالعه</a:t>
            </a:r>
          </a:p>
          <a:p>
            <a:pPr algn="r" rtl="1">
              <a:lnSpc>
                <a:spcPct val="250000"/>
              </a:lnSpc>
            </a:pPr>
            <a:r>
              <a:rPr lang="fa-IR" sz="1200" b="1" dirty="0">
                <a:solidFill>
                  <a:srgbClr val="0000FF"/>
                </a:solidFill>
                <a:cs typeface="B Titr" pitchFamily="2" charset="-78"/>
              </a:rPr>
              <a:t>	</a:t>
            </a:r>
            <a:r>
              <a:rPr lang="fa-IR" sz="1200" b="1" dirty="0">
                <a:cs typeface="B Titr" pitchFamily="2" charset="-78"/>
              </a:rPr>
              <a:t>با نظر استاد راهنما و یا استاد مشاور آماری نوشته شود</a:t>
            </a:r>
            <a:r>
              <a:rPr lang="fa-IR" sz="1200" b="1" dirty="0">
                <a:solidFill>
                  <a:srgbClr val="0000FF"/>
                </a:solidFill>
                <a:cs typeface="B Titr" pitchFamily="2" charset="-78"/>
              </a:rPr>
              <a:t>.</a:t>
            </a:r>
          </a:p>
          <a:p>
            <a:pPr algn="r" rtl="1">
              <a:lnSpc>
                <a:spcPct val="250000"/>
              </a:lnSpc>
            </a:pPr>
            <a:r>
              <a:rPr lang="fa-IR" sz="1200" b="1" dirty="0" smtClean="0">
                <a:solidFill>
                  <a:srgbClr val="0000FF"/>
                </a:solidFill>
                <a:cs typeface="B Titr" pitchFamily="2" charset="-78"/>
              </a:rPr>
              <a:t>حجم نمونه</a:t>
            </a:r>
          </a:p>
          <a:p>
            <a:pPr algn="r" rtl="1">
              <a:lnSpc>
                <a:spcPct val="200000"/>
              </a:lnSpc>
            </a:pPr>
            <a:r>
              <a:rPr lang="fa-IR" sz="1200" b="1" dirty="0" smtClean="0">
                <a:cs typeface="B Nazanin" panose="00000400000000000000" pitchFamily="2" charset="-78"/>
              </a:rPr>
              <a:t>برای تعیین حجم نمونه معمولا با نظر استاد مشاور آماری بر اساس مقالات و یا متغییرها فرمول حجم نمونه تعیین می‌شود.</a:t>
            </a:r>
            <a:endParaRPr lang="fa-IR" sz="1200" b="1" dirty="0">
              <a:solidFill>
                <a:srgbClr val="0000FF"/>
              </a:solidFill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1200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فرمول حجم نمونه را بنویسید.</a:t>
            </a:r>
          </a:p>
          <a:p>
            <a:pPr algn="r" rtl="1">
              <a:lnSpc>
                <a:spcPct val="200000"/>
              </a:lnSpc>
            </a:pPr>
            <a:r>
              <a:rPr lang="fa-IR" sz="1200" b="1" dirty="0" smtClean="0">
                <a:solidFill>
                  <a:srgbClr val="0000FF"/>
                </a:solidFill>
                <a:cs typeface="B Nazanin" panose="00000400000000000000" pitchFamily="2" charset="-78"/>
              </a:rPr>
              <a:t>جزئیات مجله و عنوان مقاله‌ای که بر اساس آن حجم نمونه تعیین می‌شود را بیاورید.</a:t>
            </a:r>
            <a:endParaRPr lang="fa-IR" sz="1200" b="1" dirty="0" smtClean="0">
              <a:cs typeface="B Nazanin" panose="00000400000000000000" pitchFamily="2" charset="-78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11560" y="692696"/>
            <a:ext cx="465584" cy="520700"/>
          </a:xfrm>
        </p:spPr>
        <p:txBody>
          <a:bodyPr/>
          <a:lstStyle/>
          <a:p>
            <a:fld id="{03D75743-879A-44A4-9263-9DE3E0A0BE64}" type="slidenum">
              <a:rPr lang="fa-IR" sz="1600" smtClean="0">
                <a:cs typeface="B Titr" panose="00000700000000000000" pitchFamily="2" charset="-78"/>
              </a:rPr>
              <a:pPr/>
              <a:t>9</a:t>
            </a:fld>
            <a:endParaRPr lang="fa-IR" sz="1600" dirty="0"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504056" cy="46788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2589</TotalTime>
  <Words>1665</Words>
  <Application>Microsoft Office PowerPoint</Application>
  <PresentationFormat>On-screen Show (4:3)</PresentationFormat>
  <Paragraphs>224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SimSun</vt:lpstr>
      <vt:lpstr>Arial</vt:lpstr>
      <vt:lpstr>B Lotus</vt:lpstr>
      <vt:lpstr>B Nazanin</vt:lpstr>
      <vt:lpstr>B Nazanin Outline</vt:lpstr>
      <vt:lpstr>B Titr</vt:lpstr>
      <vt:lpstr>B Zar</vt:lpstr>
      <vt:lpstr>Calibri</vt:lpstr>
      <vt:lpstr>Calibri Light</vt:lpstr>
      <vt:lpstr>IranNastaliq</vt:lpstr>
      <vt:lpstr>Tahoma</vt:lpstr>
      <vt:lpstr>Times New Roman</vt:lpstr>
      <vt:lpstr>Wingdings</vt:lpstr>
      <vt:lpstr>Retrospect</vt:lpstr>
      <vt:lpstr>PowerPoint Presentation</vt:lpstr>
      <vt:lpstr>به نام خداوند بخشاینده بخشایشگر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delavari-ma</dc:creator>
  <cp:lastModifiedBy>Admin</cp:lastModifiedBy>
  <cp:revision>151</cp:revision>
  <dcterms:created xsi:type="dcterms:W3CDTF">2019-08-17T04:16:11Z</dcterms:created>
  <dcterms:modified xsi:type="dcterms:W3CDTF">2024-05-21T06:08:47Z</dcterms:modified>
</cp:coreProperties>
</file>